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4"/>
  </p:sldMasterIdLst>
  <p:notesMasterIdLst>
    <p:notesMasterId r:id="rId13"/>
  </p:notesMasterIdLst>
  <p:sldIdLst>
    <p:sldId id="256" r:id="rId5"/>
    <p:sldId id="266" r:id="rId6"/>
    <p:sldId id="267" r:id="rId7"/>
    <p:sldId id="268" r:id="rId8"/>
    <p:sldId id="269" r:id="rId9"/>
    <p:sldId id="270" r:id="rId10"/>
    <p:sldId id="271" r:id="rId11"/>
    <p:sldId id="259" r:id="rId12"/>
  </p:sldIdLst>
  <p:sldSz cx="18288000" cy="13716000"/>
  <p:notesSz cx="6858000" cy="9144000"/>
  <p:defaultTextStyle>
    <a:defPPr>
      <a:defRPr lang="ar-OM"/>
    </a:defPPr>
    <a:lvl1pPr marL="0" algn="r" defTabSz="1828800" rtl="1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400" algn="r" defTabSz="1828800" rtl="1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800" algn="r" defTabSz="1828800" rtl="1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3200" algn="r" defTabSz="1828800" rtl="1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7600" algn="r" defTabSz="1828800" rtl="1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2000" algn="r" defTabSz="1828800" rtl="1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6400" algn="r" defTabSz="1828800" rtl="1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400800" algn="r" defTabSz="1828800" rtl="1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5200" algn="r" defTabSz="1828800" rtl="1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9223F"/>
    <a:srgbClr val="F15A26"/>
    <a:srgbClr val="F2F2F2"/>
    <a:srgbClr val="DA937E"/>
    <a:srgbClr val="3D4E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0294" autoAdjust="0"/>
    <p:restoredTop sz="94545"/>
  </p:normalViewPr>
  <p:slideViewPr>
    <p:cSldViewPr showGuides="1">
      <p:cViewPr varScale="1">
        <p:scale>
          <a:sx n="52" d="100"/>
          <a:sy n="52" d="100"/>
        </p:scale>
        <p:origin x="1032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6CCAA1-C542-4C4B-BB74-79A549648D11}" type="datetimeFigureOut">
              <a:rPr lang="en-US" smtClean="0"/>
              <a:t>2/24/2023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5DF56D-B523-F840-AD0F-AF81F6B5D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3686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288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914400" algn="l" defTabSz="18288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828800" algn="l" defTabSz="18288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2743200" algn="l" defTabSz="18288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3657600" algn="l" defTabSz="18288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4572000" algn="l" defTabSz="18288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6400" algn="l" defTabSz="18288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400800" algn="l" defTabSz="18288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5200" algn="l" defTabSz="18288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solidFill>
                <a:srgbClr val="DA937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5DF56D-B523-F840-AD0F-AF81F6B5DF3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5200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4260851"/>
            <a:ext cx="15544800" cy="29400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ar-OM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200" y="7772400"/>
            <a:ext cx="12801600" cy="35052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572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5486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6400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7315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ar-OM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F00E5-FE97-4F0C-9773-7299A5E6E81B}" type="datetimeFigureOut">
              <a:rPr lang="ar-OM" smtClean="0"/>
              <a:t>04/08/1444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CE804-D0DC-415D-ABBF-BFA750748848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917329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/>
          </p:cNvSpPr>
          <p:nvPr>
            <p:ph type="pic" sz="quarter" idx="24" hasCustomPrompt="1"/>
          </p:nvPr>
        </p:nvSpPr>
        <p:spPr>
          <a:xfrm>
            <a:off x="0" y="665312"/>
            <a:ext cx="6719063" cy="12313368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101" baseline="0"/>
            </a:lvl1pPr>
          </a:lstStyle>
          <a:p>
            <a:r>
              <a:rPr lang="ar-OM" dirty="0"/>
              <a:t>أدرج الصورة هنا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70115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0" y="737320"/>
            <a:ext cx="4569630" cy="57912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marR="0" indent="0" algn="r" defTabSz="18288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101"/>
            </a:lvl1pPr>
          </a:lstStyle>
          <a:p>
            <a:r>
              <a:rPr lang="ar-OM" dirty="0"/>
              <a:t>أدرج الصورة هنا</a:t>
            </a:r>
            <a:endParaRPr lang="en-US" dirty="0"/>
          </a:p>
          <a:p>
            <a:endParaRPr 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4569630" y="737320"/>
            <a:ext cx="4569630" cy="57912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marR="0" indent="0" algn="r" defTabSz="18288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101"/>
            </a:lvl1pPr>
          </a:lstStyle>
          <a:p>
            <a:r>
              <a:rPr lang="ar-OM" dirty="0"/>
              <a:t>أدرج الصورة هنا</a:t>
            </a:r>
            <a:endParaRPr lang="en-US" dirty="0"/>
          </a:p>
          <a:p>
            <a:endParaRPr 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9144000" y="737320"/>
            <a:ext cx="4569630" cy="57912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101"/>
            </a:lvl1pPr>
          </a:lstStyle>
          <a:p>
            <a:r>
              <a:rPr lang="ar-OM" dirty="0"/>
              <a:t>أدرج الصورة هنا</a:t>
            </a:r>
            <a:endParaRPr 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9" hasCustomPrompt="1"/>
          </p:nvPr>
        </p:nvSpPr>
        <p:spPr>
          <a:xfrm>
            <a:off x="13713630" y="737320"/>
            <a:ext cx="4569630" cy="57912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marR="0" indent="0" algn="r" defTabSz="18288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101"/>
            </a:lvl1pPr>
          </a:lstStyle>
          <a:p>
            <a:r>
              <a:rPr lang="ar-OM" dirty="0"/>
              <a:t>أدرج الصورة هنا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91101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sz="quarter" idx="19" hasCustomPrompt="1"/>
          </p:nvPr>
        </p:nvSpPr>
        <p:spPr>
          <a:xfrm>
            <a:off x="-27499" y="737320"/>
            <a:ext cx="6105166" cy="1224136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101"/>
            </a:lvl1pPr>
          </a:lstStyle>
          <a:p>
            <a:r>
              <a:rPr lang="ar-OM" dirty="0"/>
              <a:t>أدرج الصورة هنا</a:t>
            </a:r>
            <a:endParaRPr 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20" hasCustomPrompt="1"/>
          </p:nvPr>
        </p:nvSpPr>
        <p:spPr>
          <a:xfrm>
            <a:off x="6105168" y="737320"/>
            <a:ext cx="6077666" cy="1224136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101"/>
            </a:lvl1pPr>
          </a:lstStyle>
          <a:p>
            <a:r>
              <a:rPr lang="ar-OM" dirty="0"/>
              <a:t>أدرج الصورة هنا</a:t>
            </a:r>
            <a:endParaRPr 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21" hasCustomPrompt="1"/>
          </p:nvPr>
        </p:nvSpPr>
        <p:spPr>
          <a:xfrm>
            <a:off x="12210334" y="737320"/>
            <a:ext cx="6077666" cy="1224136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marR="0" indent="0" algn="r" defTabSz="18288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101"/>
            </a:lvl1pPr>
          </a:lstStyle>
          <a:p>
            <a:r>
              <a:rPr lang="ar-OM" dirty="0"/>
              <a:t>أدرج الصورة هنا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88211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2"/>
          <p:cNvSpPr>
            <a:spLocks noGrp="1"/>
          </p:cNvSpPr>
          <p:nvPr>
            <p:ph type="pic" sz="quarter" idx="21" hasCustomPrompt="1"/>
          </p:nvPr>
        </p:nvSpPr>
        <p:spPr>
          <a:xfrm>
            <a:off x="0" y="8442176"/>
            <a:ext cx="18288000" cy="4464496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marR="0" indent="0" algn="r" defTabSz="18288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101"/>
            </a:lvl1pPr>
          </a:lstStyle>
          <a:p>
            <a:r>
              <a:rPr lang="ar-OM" dirty="0"/>
              <a:t>أدرج الصورة هنا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65946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0" y="7146032"/>
            <a:ext cx="4569630" cy="57912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marR="0" indent="0" algn="r" defTabSz="18288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101"/>
            </a:lvl1pPr>
          </a:lstStyle>
          <a:p>
            <a:r>
              <a:rPr lang="ar-OM" dirty="0"/>
              <a:t>أدرج الصورة هنا</a:t>
            </a:r>
            <a:endParaRPr lang="en-US" dirty="0"/>
          </a:p>
          <a:p>
            <a:endParaRPr 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4569630" y="7146032"/>
            <a:ext cx="4569630" cy="57912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marR="0" indent="0" algn="r" defTabSz="18288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101"/>
            </a:lvl1pPr>
          </a:lstStyle>
          <a:p>
            <a:r>
              <a:rPr lang="ar-OM" dirty="0"/>
              <a:t>أدرج الصورة هنا</a:t>
            </a:r>
            <a:endParaRPr lang="en-US" dirty="0"/>
          </a:p>
          <a:p>
            <a:endParaRPr 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9144000" y="7146032"/>
            <a:ext cx="4569630" cy="57912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101"/>
            </a:lvl1pPr>
          </a:lstStyle>
          <a:p>
            <a:r>
              <a:rPr lang="ar-OM" dirty="0"/>
              <a:t>أدرج الصورة هنا</a:t>
            </a:r>
            <a:endParaRPr 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9" hasCustomPrompt="1"/>
          </p:nvPr>
        </p:nvSpPr>
        <p:spPr>
          <a:xfrm>
            <a:off x="13713630" y="7146032"/>
            <a:ext cx="4569630" cy="57912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marR="0" indent="0" algn="r" defTabSz="18288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101"/>
            </a:lvl1pPr>
          </a:lstStyle>
          <a:p>
            <a:r>
              <a:rPr lang="ar-OM" dirty="0"/>
              <a:t>أدرج الصورة هنا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54899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24" hasCustomPrompt="1"/>
          </p:nvPr>
        </p:nvSpPr>
        <p:spPr>
          <a:xfrm>
            <a:off x="11568937" y="665312"/>
            <a:ext cx="6719063" cy="12313368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101" baseline="0"/>
            </a:lvl1pPr>
          </a:lstStyle>
          <a:p>
            <a:r>
              <a:rPr lang="ar-OM" dirty="0"/>
              <a:t>أدرج الصورة هنا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8100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1" y="546100"/>
            <a:ext cx="6016626" cy="2324100"/>
          </a:xfrm>
        </p:spPr>
        <p:txBody>
          <a:bodyPr anchor="b"/>
          <a:lstStyle>
            <a:lvl1pPr algn="r">
              <a:defRPr sz="4000" b="1"/>
            </a:lvl1pPr>
          </a:lstStyle>
          <a:p>
            <a:r>
              <a:rPr lang="en-US"/>
              <a:t>Click to edit Master title style</a:t>
            </a:r>
            <a:endParaRPr lang="ar-OM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50100" y="546101"/>
            <a:ext cx="10223500" cy="11706226"/>
          </a:xfrm>
        </p:spPr>
        <p:txBody>
          <a:bodyPr/>
          <a:lstStyle>
            <a:lvl1pPr>
              <a:defRPr sz="6400"/>
            </a:lvl1pPr>
            <a:lvl2pPr>
              <a:defRPr sz="5600"/>
            </a:lvl2pPr>
            <a:lvl3pPr>
              <a:defRPr sz="48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OM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1" y="2870201"/>
            <a:ext cx="6016626" cy="9382126"/>
          </a:xfrm>
        </p:spPr>
        <p:txBody>
          <a:bodyPr/>
          <a:lstStyle>
            <a:lvl1pPr marL="0" indent="0">
              <a:buNone/>
              <a:defRPr sz="2800"/>
            </a:lvl1pPr>
            <a:lvl2pPr marL="914400" indent="0">
              <a:buNone/>
              <a:defRPr sz="2400"/>
            </a:lvl2pPr>
            <a:lvl3pPr marL="1828800" indent="0">
              <a:buNone/>
              <a:defRPr sz="2000"/>
            </a:lvl3pPr>
            <a:lvl4pPr marL="2743200" indent="0">
              <a:buNone/>
              <a:defRPr sz="1800"/>
            </a:lvl4pPr>
            <a:lvl5pPr marL="3657600" indent="0">
              <a:buNone/>
              <a:defRPr sz="1800"/>
            </a:lvl5pPr>
            <a:lvl6pPr marL="4572000" indent="0">
              <a:buNone/>
              <a:defRPr sz="1800"/>
            </a:lvl6pPr>
            <a:lvl7pPr marL="5486400" indent="0">
              <a:buNone/>
              <a:defRPr sz="1800"/>
            </a:lvl7pPr>
            <a:lvl8pPr marL="6400800" indent="0">
              <a:buNone/>
              <a:defRPr sz="1800"/>
            </a:lvl8pPr>
            <a:lvl9pPr marL="7315200" indent="0">
              <a:buNone/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F00E5-FE97-4F0C-9773-7299A5E6E81B}" type="datetimeFigureOut">
              <a:rPr lang="ar-OM" smtClean="0"/>
              <a:t>04/08/1444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CE804-D0DC-415D-ABBF-BFA750748848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4962347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84576" y="9601200"/>
            <a:ext cx="10972800" cy="1133476"/>
          </a:xfrm>
        </p:spPr>
        <p:txBody>
          <a:bodyPr anchor="b"/>
          <a:lstStyle>
            <a:lvl1pPr algn="r">
              <a:defRPr sz="4000" b="1"/>
            </a:lvl1pPr>
          </a:lstStyle>
          <a:p>
            <a:r>
              <a:rPr lang="en-US"/>
              <a:t>Click to edit Master title style</a:t>
            </a:r>
            <a:endParaRPr lang="ar-OM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584576" y="1225550"/>
            <a:ext cx="10972800" cy="8229600"/>
          </a:xfrm>
        </p:spPr>
        <p:txBody>
          <a:bodyPr/>
          <a:lstStyle>
            <a:lvl1pPr marL="0" indent="0">
              <a:buNone/>
              <a:defRPr sz="6400"/>
            </a:lvl1pPr>
            <a:lvl2pPr marL="914400" indent="0">
              <a:buNone/>
              <a:defRPr sz="5600"/>
            </a:lvl2pPr>
            <a:lvl3pPr marL="1828800" indent="0">
              <a:buNone/>
              <a:defRPr sz="4800"/>
            </a:lvl3pPr>
            <a:lvl4pPr marL="2743200" indent="0">
              <a:buNone/>
              <a:defRPr sz="4000"/>
            </a:lvl4pPr>
            <a:lvl5pPr marL="3657600" indent="0">
              <a:buNone/>
              <a:defRPr sz="4000"/>
            </a:lvl5pPr>
            <a:lvl6pPr marL="4572000" indent="0">
              <a:buNone/>
              <a:defRPr sz="4000"/>
            </a:lvl6pPr>
            <a:lvl7pPr marL="5486400" indent="0">
              <a:buNone/>
              <a:defRPr sz="4000"/>
            </a:lvl7pPr>
            <a:lvl8pPr marL="6400800" indent="0">
              <a:buNone/>
              <a:defRPr sz="4000"/>
            </a:lvl8pPr>
            <a:lvl9pPr marL="7315200" indent="0">
              <a:buNone/>
              <a:defRPr sz="4000"/>
            </a:lvl9pPr>
          </a:lstStyle>
          <a:p>
            <a:endParaRPr lang="ar-OM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84576" y="10734676"/>
            <a:ext cx="10972800" cy="1609724"/>
          </a:xfrm>
        </p:spPr>
        <p:txBody>
          <a:bodyPr/>
          <a:lstStyle>
            <a:lvl1pPr marL="0" indent="0">
              <a:buNone/>
              <a:defRPr sz="2800"/>
            </a:lvl1pPr>
            <a:lvl2pPr marL="914400" indent="0">
              <a:buNone/>
              <a:defRPr sz="2400"/>
            </a:lvl2pPr>
            <a:lvl3pPr marL="1828800" indent="0">
              <a:buNone/>
              <a:defRPr sz="2000"/>
            </a:lvl3pPr>
            <a:lvl4pPr marL="2743200" indent="0">
              <a:buNone/>
              <a:defRPr sz="1800"/>
            </a:lvl4pPr>
            <a:lvl5pPr marL="3657600" indent="0">
              <a:buNone/>
              <a:defRPr sz="1800"/>
            </a:lvl5pPr>
            <a:lvl6pPr marL="4572000" indent="0">
              <a:buNone/>
              <a:defRPr sz="1800"/>
            </a:lvl6pPr>
            <a:lvl7pPr marL="5486400" indent="0">
              <a:buNone/>
              <a:defRPr sz="1800"/>
            </a:lvl7pPr>
            <a:lvl8pPr marL="6400800" indent="0">
              <a:buNone/>
              <a:defRPr sz="1800"/>
            </a:lvl8pPr>
            <a:lvl9pPr marL="7315200" indent="0">
              <a:buNone/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F00E5-FE97-4F0C-9773-7299A5E6E81B}" type="datetimeFigureOut">
              <a:rPr lang="ar-OM" smtClean="0"/>
              <a:t>04/08/1444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CE804-D0DC-415D-ABBF-BFA750748848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985718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OM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OM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F00E5-FE97-4F0C-9773-7299A5E6E81B}" type="datetimeFigureOut">
              <a:rPr lang="ar-OM" smtClean="0"/>
              <a:t>04/08/1444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CE804-D0DC-415D-ABBF-BFA750748848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530206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258800" y="549277"/>
            <a:ext cx="4114800" cy="117030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ar-OM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549277"/>
            <a:ext cx="12039600" cy="117030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OM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F00E5-FE97-4F0C-9773-7299A5E6E81B}" type="datetimeFigureOut">
              <a:rPr lang="ar-OM" smtClean="0"/>
              <a:t>04/08/1444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CE804-D0DC-415D-ABBF-BFA750748848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7976703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OM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OM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F00E5-FE97-4F0C-9773-7299A5E6E81B}" type="datetimeFigureOut">
              <a:rPr lang="ar-OM" smtClean="0"/>
              <a:t>04/08/1444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CE804-D0DC-415D-ABBF-BFA750748848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8990974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549276"/>
            <a:ext cx="16459200" cy="2286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/>
              <a:t>Click to edit Master title style</a:t>
            </a:r>
            <a:endParaRPr lang="ar-OM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3200401"/>
            <a:ext cx="16459200" cy="9051926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OM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106400" y="12712701"/>
            <a:ext cx="4267200" cy="730250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BF00E5-FE97-4F0C-9773-7299A5E6E81B}" type="datetimeFigureOut">
              <a:rPr lang="ar-OM" smtClean="0"/>
              <a:t>04/08/1444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48400" y="12712701"/>
            <a:ext cx="5791200" cy="730250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14400" y="12712701"/>
            <a:ext cx="4267200" cy="730250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ACE804-D0DC-415D-ABBF-BFA750748848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590399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1828800" rtl="1" eaLnBrk="1" latinLnBrk="0" hangingPunct="1"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85800" indent="-685800" algn="r" defTabSz="1828800" rtl="1" eaLnBrk="1" latinLnBrk="0" hangingPunct="1">
        <a:spcBef>
          <a:spcPct val="20000"/>
        </a:spcBef>
        <a:buFont typeface="Arial" panose="020B0604020202020204" pitchFamily="34" charset="0"/>
        <a:buChar char="•"/>
        <a:defRPr sz="6400" kern="1200">
          <a:solidFill>
            <a:schemeClr val="tx1"/>
          </a:solidFill>
          <a:latin typeface="+mn-lt"/>
          <a:ea typeface="+mn-ea"/>
          <a:cs typeface="+mn-cs"/>
        </a:defRPr>
      </a:lvl1pPr>
      <a:lvl2pPr marL="1485900" indent="-571500" algn="r" defTabSz="1828800" rtl="1" eaLnBrk="1" latinLnBrk="0" hangingPunct="1">
        <a:spcBef>
          <a:spcPct val="20000"/>
        </a:spcBef>
        <a:buFont typeface="Arial" panose="020B0604020202020204" pitchFamily="34" charset="0"/>
        <a:buChar char="–"/>
        <a:defRPr sz="56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r" defTabSz="1828800" rtl="1" eaLnBrk="1" latinLnBrk="0" hangingPunct="1">
        <a:spcBef>
          <a:spcPct val="20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r" defTabSz="1828800" rtl="1" eaLnBrk="1" latinLnBrk="0" hangingPunct="1">
        <a:spcBef>
          <a:spcPct val="20000"/>
        </a:spcBef>
        <a:buFont typeface="Arial" panose="020B0604020202020204" pitchFamily="34" charset="0"/>
        <a:buChar char="–"/>
        <a:defRPr sz="40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r" defTabSz="1828800" rtl="1" eaLnBrk="1" latinLnBrk="0" hangingPunct="1">
        <a:spcBef>
          <a:spcPct val="20000"/>
        </a:spcBef>
        <a:buFont typeface="Arial" panose="020B0604020202020204" pitchFamily="34" charset="0"/>
        <a:buChar char="»"/>
        <a:defRPr sz="40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r" defTabSz="1828800" rtl="1" eaLnBrk="1" latinLnBrk="0" hangingPunct="1">
        <a:spcBef>
          <a:spcPct val="20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r" defTabSz="1828800" rtl="1" eaLnBrk="1" latinLnBrk="0" hangingPunct="1">
        <a:spcBef>
          <a:spcPct val="20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r" defTabSz="1828800" rtl="1" eaLnBrk="1" latinLnBrk="0" hangingPunct="1">
        <a:spcBef>
          <a:spcPct val="20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r" defTabSz="1828800" rtl="1" eaLnBrk="1" latinLnBrk="0" hangingPunct="1">
        <a:spcBef>
          <a:spcPct val="20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OM"/>
      </a:defPPr>
      <a:lvl1pPr marL="0" algn="r" defTabSz="1828800" rtl="1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r" defTabSz="1828800" rtl="1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r" defTabSz="1828800" rtl="1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r" defTabSz="1828800" rtl="1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r" defTabSz="1828800" rtl="1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r" defTabSz="1828800" rtl="1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r" defTabSz="1828800" rtl="1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r" defTabSz="1828800" rtl="1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r" defTabSz="1828800" rtl="1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2681537"/>
            <a:ext cx="15544800" cy="2940050"/>
          </a:xfrm>
          <a:ln w="3175">
            <a:noFill/>
            <a:prstDash val="sysDot"/>
          </a:ln>
        </p:spPr>
        <p:txBody>
          <a:bodyPr/>
          <a:lstStyle/>
          <a:p>
            <a:r>
              <a:rPr lang="ar-OM" b="1" dirty="0">
                <a:solidFill>
                  <a:srgbClr val="00B0F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معاملا الصعوبة والتمييز 1</a:t>
            </a:r>
            <a:endParaRPr lang="ar-OM" b="1" dirty="0">
              <a:solidFill>
                <a:srgbClr val="F15A26"/>
              </a:solidFill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200" y="6193086"/>
            <a:ext cx="12801600" cy="1056928"/>
          </a:xfrm>
          <a:ln w="3175">
            <a:noFill/>
            <a:prstDash val="sysDot"/>
          </a:ln>
        </p:spPr>
        <p:txBody>
          <a:bodyPr>
            <a:normAutofit lnSpcReduction="10000"/>
          </a:bodyPr>
          <a:lstStyle/>
          <a:p>
            <a:endParaRPr lang="ar-OM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5630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OM" sz="6400" b="1" dirty="0">
                <a:solidFill>
                  <a:srgbClr val="F15A26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تحليل فقرات الاختبار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ar-OM" dirty="0">
                <a:solidFill>
                  <a:srgbClr val="002060"/>
                </a:solidFill>
              </a:rPr>
              <a:t>الهدف من الاختبارات هو قياس مدى تحقيق الطلبة للمخرجات التعليمية. فلا معنى لسؤال يجيب عليه كل الطلبة، ولا  معنى لسؤال لا يجيب عليه أحد.</a:t>
            </a:r>
          </a:p>
          <a:p>
            <a:pPr algn="just"/>
            <a:r>
              <a:rPr lang="ar-OM" dirty="0">
                <a:solidFill>
                  <a:srgbClr val="002060"/>
                </a:solidFill>
              </a:rPr>
              <a:t>هنا لا بد من الحكم على جودة فقرة الاختبار؛ وذلك من خلال قياس معاملي الصعوبة والتمييز.</a:t>
            </a:r>
          </a:p>
          <a:p>
            <a:pPr algn="just"/>
            <a:r>
              <a:rPr lang="ar-OM" dirty="0">
                <a:solidFill>
                  <a:srgbClr val="002060"/>
                </a:solidFill>
              </a:rPr>
              <a:t>إجراءات الترتيب الأولية مهمة جدا</a:t>
            </a:r>
          </a:p>
          <a:p>
            <a:pPr marL="0" indent="0">
              <a:buNone/>
            </a:pPr>
            <a:endParaRPr lang="ar-OM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ar-OM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06163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OM" sz="6400" b="1" dirty="0">
                <a:solidFill>
                  <a:srgbClr val="F15A26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معامل الصعوبة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dirty="0">
                    <a:solidFill>
                      <a:srgbClr val="002060"/>
                    </a:solidFill>
                  </a:rPr>
                  <a:t> </a:t>
                </a:r>
                <a:r>
                  <a:rPr lang="ar-OM" dirty="0">
                    <a:solidFill>
                      <a:srgbClr val="002060"/>
                    </a:solidFill>
                  </a:rPr>
                  <a:t>تحديد مدى صعوبة الفقرة من خلال معرفة عدد الطلبة الذين أجابوا عليها إجابة صحيحة.</a:t>
                </a:r>
              </a:p>
              <a:p>
                <a:pPr marL="0" indent="0" algn="ctr">
                  <a:buNone/>
                </a:pPr>
                <a:r>
                  <a:rPr lang="en-US" dirty="0">
                    <a:solidFill>
                      <a:srgbClr val="002060"/>
                    </a:solidFill>
                  </a:rPr>
                  <a:t>D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iff</m:t>
                    </m:r>
                    <m:r>
                      <a:rPr lang="en-US" i="1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num>
                      <m:den>
                        <m:r>
                          <a:rPr lang="en-US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den>
                    </m:f>
                    <m:r>
                      <a:rPr lang="en-US" i="1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100</m:t>
                    </m:r>
                    <m:r>
                      <a:rPr lang="en-US" i="1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%</m:t>
                    </m:r>
                  </m:oMath>
                </a14:m>
                <a:endParaRPr lang="en-US" dirty="0">
                  <a:solidFill>
                    <a:srgbClr val="002060"/>
                  </a:solidFill>
                </a:endParaRPr>
              </a:p>
              <a:p>
                <a:r>
                  <a:rPr lang="en-US" dirty="0">
                    <a:solidFill>
                      <a:srgbClr val="002060"/>
                    </a:solidFill>
                  </a:rPr>
                  <a:t>D</a:t>
                </a:r>
                <a:r>
                  <a:rPr lang="ar-OM" dirty="0">
                    <a:solidFill>
                      <a:srgbClr val="002060"/>
                    </a:solidFill>
                  </a:rPr>
                  <a:t> معامل صعوبة الفقرة</a:t>
                </a:r>
              </a:p>
              <a:p>
                <a:r>
                  <a:rPr lang="en-US" dirty="0">
                    <a:solidFill>
                      <a:srgbClr val="002060"/>
                    </a:solidFill>
                  </a:rPr>
                  <a:t>R</a:t>
                </a:r>
                <a:r>
                  <a:rPr lang="ar-OM" dirty="0">
                    <a:solidFill>
                      <a:srgbClr val="002060"/>
                    </a:solidFill>
                  </a:rPr>
                  <a:t> عدد الطلبة الذين أجابوا بشكل صحيح على الفقرة</a:t>
                </a:r>
              </a:p>
              <a:p>
                <a:r>
                  <a:rPr lang="en-US" dirty="0">
                    <a:solidFill>
                      <a:srgbClr val="002060"/>
                    </a:solidFill>
                  </a:rPr>
                  <a:t>T</a:t>
                </a:r>
                <a:r>
                  <a:rPr lang="ar-OM" dirty="0">
                    <a:solidFill>
                      <a:srgbClr val="002060"/>
                    </a:solidFill>
                  </a:rPr>
                  <a:t> عدد الطلبة المتقدمين للاختبار</a:t>
                </a:r>
              </a:p>
              <a:p>
                <a:pPr marL="0" indent="0">
                  <a:buNone/>
                </a:pPr>
                <a:r>
                  <a:rPr lang="ar-OM" dirty="0">
                    <a:solidFill>
                      <a:srgbClr val="002060"/>
                    </a:solidFill>
                  </a:rPr>
                  <a:t>اذا كان عدد الطلبة الذين أجابوا على السؤال 30، ومجموع الطلبة 37. احسب معامل صعوبة الفقرة؟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2519" t="-3100" r="-18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842297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OM" sz="6400" b="1" dirty="0">
                <a:solidFill>
                  <a:srgbClr val="F15A26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معامل التمييز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7500" lnSpcReduction="20000"/>
              </a:bodyPr>
              <a:lstStyle/>
              <a:p>
                <a:pPr algn="just"/>
                <a:r>
                  <a:rPr lang="en-US" dirty="0">
                    <a:solidFill>
                      <a:srgbClr val="002060"/>
                    </a:solidFill>
                  </a:rPr>
                  <a:t> </a:t>
                </a:r>
                <a:r>
                  <a:rPr lang="ar-OM" dirty="0">
                    <a:solidFill>
                      <a:srgbClr val="002060"/>
                    </a:solidFill>
                  </a:rPr>
                  <a:t>إلى أي مدى يمكن للمقياس التمييز بين الممتحنين (ذوي القدرات وغيرهم).</a:t>
                </a:r>
              </a:p>
              <a:p>
                <a:pPr marL="0" indent="0" algn="just">
                  <a:buNone/>
                </a:pPr>
                <a:endParaRPr lang="ar-OM" dirty="0">
                  <a:solidFill>
                    <a:srgbClr val="002060"/>
                  </a:solidFill>
                </a:endParaRPr>
              </a:p>
              <a:p>
                <a:pPr marL="0" indent="0" algn="ctr">
                  <a:buNone/>
                </a:pPr>
                <a:r>
                  <a:rPr lang="en-US" dirty="0">
                    <a:solidFill>
                      <a:srgbClr val="002060"/>
                    </a:solidFill>
                  </a:rPr>
                  <a:t>D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is</m:t>
                    </m:r>
                    <m:r>
                      <a:rPr lang="en-US" i="1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𝑅𝑢</m:t>
                        </m:r>
                        <m:r>
                          <a:rPr lang="en-US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𝑅𝑖</m:t>
                        </m:r>
                      </m:num>
                      <m:den>
                        <m:r>
                          <a:rPr lang="en-US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US" dirty="0">
                  <a:solidFill>
                    <a:srgbClr val="002060"/>
                  </a:solidFill>
                </a:endParaRPr>
              </a:p>
              <a:p>
                <a:pPr marL="0" indent="0" algn="just">
                  <a:buNone/>
                </a:pPr>
                <a:endParaRPr lang="en-US" dirty="0">
                  <a:solidFill>
                    <a:srgbClr val="002060"/>
                  </a:solidFill>
                </a:endParaRPr>
              </a:p>
              <a:p>
                <a:pPr algn="just"/>
                <a:r>
                  <a:rPr lang="en-US" dirty="0">
                    <a:solidFill>
                      <a:srgbClr val="002060"/>
                    </a:solidFill>
                  </a:rPr>
                  <a:t>Ru</a:t>
                </a:r>
                <a:r>
                  <a:rPr lang="ar-OM" dirty="0">
                    <a:solidFill>
                      <a:srgbClr val="002060"/>
                    </a:solidFill>
                  </a:rPr>
                  <a:t> عدد الطلبة الذين أجابوا بشكل صحيح على الفقرة؛</a:t>
                </a:r>
                <a:r>
                  <a:rPr lang="en-US" dirty="0">
                    <a:solidFill>
                      <a:srgbClr val="002060"/>
                    </a:solidFill>
                  </a:rPr>
                  <a:t>  </a:t>
                </a:r>
                <a:r>
                  <a:rPr lang="ar-OM" dirty="0">
                    <a:solidFill>
                      <a:srgbClr val="002060"/>
                    </a:solidFill>
                  </a:rPr>
                  <a:t>من الفئة العليا</a:t>
                </a:r>
              </a:p>
              <a:p>
                <a:pPr algn="just"/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i="1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ar-OM" dirty="0">
                    <a:solidFill>
                      <a:srgbClr val="002060"/>
                    </a:solidFill>
                  </a:rPr>
                  <a:t> عدد الذين أجابوا عن الفقرة بشكل صحيح من الفئة الدنيا</a:t>
                </a:r>
              </a:p>
              <a:p>
                <a:pPr algn="just"/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i="1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i="1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i="1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ar-OM" dirty="0">
                    <a:solidFill>
                      <a:srgbClr val="002060"/>
                    </a:solidFill>
                  </a:rPr>
                  <a:t> عدد أفراد أحد المجموعتين</a:t>
                </a:r>
              </a:p>
              <a:p>
                <a:pPr marL="0" indent="0" algn="just">
                  <a:buNone/>
                </a:pPr>
                <a:r>
                  <a:rPr lang="ar-OM" dirty="0">
                    <a:solidFill>
                      <a:srgbClr val="002060"/>
                    </a:solidFill>
                  </a:rPr>
                  <a:t>اذا كان عدد الطلبة الذين أجابوا على السؤال 30، ومجموع الطلبة 37. احسب معامل تمييز الفقرة؟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2852" t="-3367" r="-1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059324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OM" sz="4800" b="1" dirty="0">
                <a:solidFill>
                  <a:srgbClr val="F15A26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احسب معامل الصعوبة ومعامل التمييز لقيم الجدول 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48022905"/>
              </p:ext>
            </p:extLst>
          </p:nvPr>
        </p:nvGraphicFramePr>
        <p:xfrm>
          <a:off x="914400" y="3200401"/>
          <a:ext cx="16294494" cy="90452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49">
                  <a:extLst>
                    <a:ext uri="{9D8B030D-6E8A-4147-A177-3AD203B41FA5}">
                      <a16:colId xmlns:a16="http://schemas.microsoft.com/office/drawing/2014/main" val="106859298"/>
                    </a:ext>
                  </a:extLst>
                </a:gridCol>
                <a:gridCol w="2715749">
                  <a:extLst>
                    <a:ext uri="{9D8B030D-6E8A-4147-A177-3AD203B41FA5}">
                      <a16:colId xmlns:a16="http://schemas.microsoft.com/office/drawing/2014/main" val="298965771"/>
                    </a:ext>
                  </a:extLst>
                </a:gridCol>
                <a:gridCol w="2715749">
                  <a:extLst>
                    <a:ext uri="{9D8B030D-6E8A-4147-A177-3AD203B41FA5}">
                      <a16:colId xmlns:a16="http://schemas.microsoft.com/office/drawing/2014/main" val="1201079295"/>
                    </a:ext>
                  </a:extLst>
                </a:gridCol>
                <a:gridCol w="2715749">
                  <a:extLst>
                    <a:ext uri="{9D8B030D-6E8A-4147-A177-3AD203B41FA5}">
                      <a16:colId xmlns:a16="http://schemas.microsoft.com/office/drawing/2014/main" val="2593124833"/>
                    </a:ext>
                  </a:extLst>
                </a:gridCol>
                <a:gridCol w="3700119">
                  <a:extLst>
                    <a:ext uri="{9D8B030D-6E8A-4147-A177-3AD203B41FA5}">
                      <a16:colId xmlns:a16="http://schemas.microsoft.com/office/drawing/2014/main" val="3846223750"/>
                    </a:ext>
                  </a:extLst>
                </a:gridCol>
                <a:gridCol w="1731379">
                  <a:extLst>
                    <a:ext uri="{9D8B030D-6E8A-4147-A177-3AD203B41FA5}">
                      <a16:colId xmlns:a16="http://schemas.microsoft.com/office/drawing/2014/main" val="1772773476"/>
                    </a:ext>
                  </a:extLst>
                </a:gridCol>
              </a:tblGrid>
              <a:tr h="982143">
                <a:tc>
                  <a:txBody>
                    <a:bodyPr/>
                    <a:lstStyle/>
                    <a:p>
                      <a:r>
                        <a:rPr lang="ar-OM" sz="3600" dirty="0"/>
                        <a:t>الفقرة 4</a:t>
                      </a:r>
                      <a:endParaRPr lang="en-US" sz="3600" dirty="0"/>
                    </a:p>
                  </a:txBody>
                  <a:tcPr marL="182880" marR="182880" marT="91440" marB="91440"/>
                </a:tc>
                <a:tc>
                  <a:txBody>
                    <a:bodyPr/>
                    <a:lstStyle/>
                    <a:p>
                      <a:r>
                        <a:rPr lang="ar-OM" sz="3600" dirty="0"/>
                        <a:t>الفقرة 3</a:t>
                      </a:r>
                      <a:endParaRPr lang="en-US" sz="3600" dirty="0"/>
                    </a:p>
                  </a:txBody>
                  <a:tcPr marL="182880" marR="182880" marT="91440" marB="91440"/>
                </a:tc>
                <a:tc>
                  <a:txBody>
                    <a:bodyPr/>
                    <a:lstStyle/>
                    <a:p>
                      <a:r>
                        <a:rPr lang="ar-OM" sz="3600" dirty="0"/>
                        <a:t>الفقرة 2</a:t>
                      </a:r>
                      <a:endParaRPr lang="en-US" sz="3600" dirty="0"/>
                    </a:p>
                  </a:txBody>
                  <a:tcPr marL="182880" marR="182880" marT="91440" marB="91440"/>
                </a:tc>
                <a:tc>
                  <a:txBody>
                    <a:bodyPr/>
                    <a:lstStyle/>
                    <a:p>
                      <a:r>
                        <a:rPr lang="ar-OM" sz="3600" dirty="0"/>
                        <a:t>الفقرة 1</a:t>
                      </a:r>
                      <a:endParaRPr lang="en-US" sz="3600" dirty="0"/>
                    </a:p>
                  </a:txBody>
                  <a:tcPr marL="182880" marR="182880" marT="91440" marB="91440"/>
                </a:tc>
                <a:tc>
                  <a:txBody>
                    <a:bodyPr/>
                    <a:lstStyle/>
                    <a:p>
                      <a:r>
                        <a:rPr lang="ar-OM" sz="3600" dirty="0"/>
                        <a:t>مجموع الدرجات %</a:t>
                      </a:r>
                      <a:endParaRPr lang="en-US" sz="3600" dirty="0"/>
                    </a:p>
                  </a:txBody>
                  <a:tcPr marL="182880" marR="182880" marT="91440" marB="91440"/>
                </a:tc>
                <a:tc>
                  <a:txBody>
                    <a:bodyPr/>
                    <a:lstStyle/>
                    <a:p>
                      <a:r>
                        <a:rPr lang="ar-OM" sz="3600" dirty="0"/>
                        <a:t>الطلبة</a:t>
                      </a:r>
                      <a:endParaRPr lang="en-US" sz="3600" dirty="0"/>
                    </a:p>
                  </a:txBody>
                  <a:tcPr marL="182880" marR="182880" marT="91440" marB="91440"/>
                </a:tc>
                <a:extLst>
                  <a:ext uri="{0D108BD9-81ED-4DB2-BD59-A6C34878D82A}">
                    <a16:rowId xmlns:a16="http://schemas.microsoft.com/office/drawing/2014/main" val="2889682707"/>
                  </a:ext>
                </a:extLst>
              </a:tr>
              <a:tr h="706130">
                <a:tc>
                  <a:txBody>
                    <a:bodyPr/>
                    <a:lstStyle/>
                    <a:p>
                      <a:r>
                        <a:rPr lang="ar-OM" sz="3600" dirty="0"/>
                        <a:t>1</a:t>
                      </a:r>
                      <a:endParaRPr lang="en-US" sz="3600" dirty="0"/>
                    </a:p>
                  </a:txBody>
                  <a:tcPr marL="182880" marR="182880" marT="91440" marB="91440"/>
                </a:tc>
                <a:tc>
                  <a:txBody>
                    <a:bodyPr/>
                    <a:lstStyle/>
                    <a:p>
                      <a:r>
                        <a:rPr lang="ar-OM" sz="3600" dirty="0"/>
                        <a:t>1</a:t>
                      </a:r>
                      <a:endParaRPr lang="en-US" sz="3600" dirty="0"/>
                    </a:p>
                  </a:txBody>
                  <a:tcPr marL="182880" marR="182880" marT="91440" marB="91440"/>
                </a:tc>
                <a:tc>
                  <a:txBody>
                    <a:bodyPr/>
                    <a:lstStyle/>
                    <a:p>
                      <a:r>
                        <a:rPr lang="ar-OM" sz="3600" dirty="0"/>
                        <a:t>0</a:t>
                      </a:r>
                      <a:endParaRPr lang="en-US" sz="3600" dirty="0"/>
                    </a:p>
                  </a:txBody>
                  <a:tcPr marL="182880" marR="182880" marT="91440" marB="91440"/>
                </a:tc>
                <a:tc>
                  <a:txBody>
                    <a:bodyPr/>
                    <a:lstStyle/>
                    <a:p>
                      <a:r>
                        <a:rPr lang="ar-OM" sz="3600" dirty="0"/>
                        <a:t>1</a:t>
                      </a:r>
                      <a:endParaRPr lang="en-US" sz="3600" dirty="0"/>
                    </a:p>
                  </a:txBody>
                  <a:tcPr marL="182880" marR="182880" marT="91440" marB="91440"/>
                </a:tc>
                <a:tc>
                  <a:txBody>
                    <a:bodyPr/>
                    <a:lstStyle/>
                    <a:p>
                      <a:r>
                        <a:rPr lang="ar-OM" sz="3600" dirty="0"/>
                        <a:t>90</a:t>
                      </a:r>
                      <a:endParaRPr lang="en-US" sz="3600" dirty="0"/>
                    </a:p>
                  </a:txBody>
                  <a:tcPr marL="182880" marR="182880" marT="91440" marB="91440"/>
                </a:tc>
                <a:tc>
                  <a:txBody>
                    <a:bodyPr/>
                    <a:lstStyle/>
                    <a:p>
                      <a:r>
                        <a:rPr lang="ar-OM" sz="3600" dirty="0"/>
                        <a:t>1</a:t>
                      </a:r>
                      <a:endParaRPr lang="en-US" sz="3600" dirty="0"/>
                    </a:p>
                  </a:txBody>
                  <a:tcPr marL="182880" marR="182880" marT="91440" marB="91440"/>
                </a:tc>
                <a:extLst>
                  <a:ext uri="{0D108BD9-81ED-4DB2-BD59-A6C34878D82A}">
                    <a16:rowId xmlns:a16="http://schemas.microsoft.com/office/drawing/2014/main" val="3715473202"/>
                  </a:ext>
                </a:extLst>
              </a:tr>
              <a:tr h="706130">
                <a:tc>
                  <a:txBody>
                    <a:bodyPr/>
                    <a:lstStyle/>
                    <a:p>
                      <a:r>
                        <a:rPr lang="ar-OM" sz="3600" dirty="0"/>
                        <a:t>1</a:t>
                      </a:r>
                      <a:endParaRPr lang="en-US" sz="3600" dirty="0"/>
                    </a:p>
                  </a:txBody>
                  <a:tcPr marL="182880" marR="182880" marT="91440" marB="91440"/>
                </a:tc>
                <a:tc>
                  <a:txBody>
                    <a:bodyPr/>
                    <a:lstStyle/>
                    <a:p>
                      <a:r>
                        <a:rPr lang="ar-OM" sz="3600" dirty="0"/>
                        <a:t>1</a:t>
                      </a:r>
                      <a:endParaRPr lang="en-US" sz="3600" dirty="0"/>
                    </a:p>
                  </a:txBody>
                  <a:tcPr marL="182880" marR="182880" marT="91440" marB="91440"/>
                </a:tc>
                <a:tc>
                  <a:txBody>
                    <a:bodyPr/>
                    <a:lstStyle/>
                    <a:p>
                      <a:r>
                        <a:rPr lang="ar-OM" sz="3600" dirty="0"/>
                        <a:t>0</a:t>
                      </a:r>
                      <a:endParaRPr lang="en-US" sz="3600" dirty="0"/>
                    </a:p>
                  </a:txBody>
                  <a:tcPr marL="182880" marR="182880" marT="91440" marB="91440"/>
                </a:tc>
                <a:tc>
                  <a:txBody>
                    <a:bodyPr/>
                    <a:lstStyle/>
                    <a:p>
                      <a:r>
                        <a:rPr lang="ar-OM" sz="3600" dirty="0"/>
                        <a:t>1</a:t>
                      </a:r>
                      <a:endParaRPr lang="en-US" sz="3600" dirty="0"/>
                    </a:p>
                  </a:txBody>
                  <a:tcPr marL="182880" marR="182880" marT="91440" marB="91440"/>
                </a:tc>
                <a:tc>
                  <a:txBody>
                    <a:bodyPr/>
                    <a:lstStyle/>
                    <a:p>
                      <a:r>
                        <a:rPr lang="ar-OM" sz="3600" dirty="0"/>
                        <a:t>90</a:t>
                      </a:r>
                      <a:endParaRPr lang="en-US" sz="3600" dirty="0"/>
                    </a:p>
                  </a:txBody>
                  <a:tcPr marL="182880" marR="182880" marT="91440" marB="91440"/>
                </a:tc>
                <a:tc>
                  <a:txBody>
                    <a:bodyPr/>
                    <a:lstStyle/>
                    <a:p>
                      <a:r>
                        <a:rPr lang="ar-OM" sz="3600" dirty="0"/>
                        <a:t>2</a:t>
                      </a:r>
                      <a:endParaRPr lang="en-US" sz="3600" dirty="0"/>
                    </a:p>
                  </a:txBody>
                  <a:tcPr marL="182880" marR="182880" marT="91440" marB="91440"/>
                </a:tc>
                <a:extLst>
                  <a:ext uri="{0D108BD9-81ED-4DB2-BD59-A6C34878D82A}">
                    <a16:rowId xmlns:a16="http://schemas.microsoft.com/office/drawing/2014/main" val="4061933995"/>
                  </a:ext>
                </a:extLst>
              </a:tr>
              <a:tr h="706130">
                <a:tc>
                  <a:txBody>
                    <a:bodyPr/>
                    <a:lstStyle/>
                    <a:p>
                      <a:r>
                        <a:rPr lang="ar-OM" sz="3600" dirty="0"/>
                        <a:t>1</a:t>
                      </a:r>
                      <a:endParaRPr lang="en-US" sz="3600" dirty="0"/>
                    </a:p>
                  </a:txBody>
                  <a:tcPr marL="182880" marR="182880" marT="91440" marB="91440"/>
                </a:tc>
                <a:tc>
                  <a:txBody>
                    <a:bodyPr/>
                    <a:lstStyle/>
                    <a:p>
                      <a:r>
                        <a:rPr lang="ar-OM" sz="3600" dirty="0"/>
                        <a:t>1</a:t>
                      </a:r>
                      <a:endParaRPr lang="en-US" sz="3600" dirty="0"/>
                    </a:p>
                  </a:txBody>
                  <a:tcPr marL="182880" marR="182880" marT="91440" marB="91440"/>
                </a:tc>
                <a:tc>
                  <a:txBody>
                    <a:bodyPr/>
                    <a:lstStyle/>
                    <a:p>
                      <a:r>
                        <a:rPr lang="ar-OM" sz="3600" dirty="0"/>
                        <a:t>0</a:t>
                      </a:r>
                      <a:endParaRPr lang="en-US" sz="3600" dirty="0"/>
                    </a:p>
                  </a:txBody>
                  <a:tcPr marL="182880" marR="182880" marT="91440" marB="91440"/>
                </a:tc>
                <a:tc>
                  <a:txBody>
                    <a:bodyPr/>
                    <a:lstStyle/>
                    <a:p>
                      <a:r>
                        <a:rPr lang="ar-OM" sz="3600" dirty="0"/>
                        <a:t>0</a:t>
                      </a:r>
                      <a:endParaRPr lang="en-US" sz="3600" dirty="0"/>
                    </a:p>
                  </a:txBody>
                  <a:tcPr marL="182880" marR="182880" marT="91440" marB="91440"/>
                </a:tc>
                <a:tc>
                  <a:txBody>
                    <a:bodyPr/>
                    <a:lstStyle/>
                    <a:p>
                      <a:r>
                        <a:rPr lang="ar-OM" sz="3600" dirty="0"/>
                        <a:t>80</a:t>
                      </a:r>
                      <a:endParaRPr lang="en-US" sz="3600" dirty="0"/>
                    </a:p>
                  </a:txBody>
                  <a:tcPr marL="182880" marR="182880" marT="91440" marB="91440"/>
                </a:tc>
                <a:tc>
                  <a:txBody>
                    <a:bodyPr/>
                    <a:lstStyle/>
                    <a:p>
                      <a:r>
                        <a:rPr lang="ar-OM" sz="3600" dirty="0"/>
                        <a:t>3</a:t>
                      </a:r>
                      <a:endParaRPr lang="en-US" sz="3600" dirty="0"/>
                    </a:p>
                  </a:txBody>
                  <a:tcPr marL="182880" marR="182880" marT="91440" marB="91440"/>
                </a:tc>
                <a:extLst>
                  <a:ext uri="{0D108BD9-81ED-4DB2-BD59-A6C34878D82A}">
                    <a16:rowId xmlns:a16="http://schemas.microsoft.com/office/drawing/2014/main" val="2305548323"/>
                  </a:ext>
                </a:extLst>
              </a:tr>
              <a:tr h="706130">
                <a:tc>
                  <a:txBody>
                    <a:bodyPr/>
                    <a:lstStyle/>
                    <a:p>
                      <a:r>
                        <a:rPr lang="ar-OM" sz="3600" dirty="0"/>
                        <a:t>1</a:t>
                      </a:r>
                      <a:endParaRPr lang="en-US" sz="3600" dirty="0"/>
                    </a:p>
                  </a:txBody>
                  <a:tcPr marL="182880" marR="182880" marT="91440" marB="91440"/>
                </a:tc>
                <a:tc>
                  <a:txBody>
                    <a:bodyPr/>
                    <a:lstStyle/>
                    <a:p>
                      <a:r>
                        <a:rPr lang="ar-OM" sz="3600" dirty="0"/>
                        <a:t>1</a:t>
                      </a:r>
                      <a:endParaRPr lang="en-US" sz="3600" dirty="0"/>
                    </a:p>
                  </a:txBody>
                  <a:tcPr marL="182880" marR="182880" marT="91440" marB="91440"/>
                </a:tc>
                <a:tc>
                  <a:txBody>
                    <a:bodyPr/>
                    <a:lstStyle/>
                    <a:p>
                      <a:r>
                        <a:rPr lang="ar-OM" sz="3600" dirty="0"/>
                        <a:t>0</a:t>
                      </a:r>
                      <a:endParaRPr lang="en-US" sz="3600" dirty="0"/>
                    </a:p>
                  </a:txBody>
                  <a:tcPr marL="182880" marR="182880" marT="91440" marB="91440"/>
                </a:tc>
                <a:tc>
                  <a:txBody>
                    <a:bodyPr/>
                    <a:lstStyle/>
                    <a:p>
                      <a:r>
                        <a:rPr lang="ar-OM" sz="3600" dirty="0"/>
                        <a:t>1</a:t>
                      </a:r>
                      <a:endParaRPr lang="en-US" sz="3600" dirty="0"/>
                    </a:p>
                  </a:txBody>
                  <a:tcPr marL="182880" marR="182880" marT="91440" marB="91440"/>
                </a:tc>
                <a:tc>
                  <a:txBody>
                    <a:bodyPr/>
                    <a:lstStyle/>
                    <a:p>
                      <a:r>
                        <a:rPr lang="ar-OM" sz="3600" dirty="0"/>
                        <a:t>80</a:t>
                      </a:r>
                      <a:endParaRPr lang="en-US" sz="3600" dirty="0"/>
                    </a:p>
                  </a:txBody>
                  <a:tcPr marL="182880" marR="182880" marT="91440" marB="91440"/>
                </a:tc>
                <a:tc>
                  <a:txBody>
                    <a:bodyPr/>
                    <a:lstStyle/>
                    <a:p>
                      <a:r>
                        <a:rPr lang="ar-OM" sz="3600" dirty="0"/>
                        <a:t>4</a:t>
                      </a:r>
                      <a:endParaRPr lang="en-US" sz="3600" dirty="0"/>
                    </a:p>
                  </a:txBody>
                  <a:tcPr marL="182880" marR="182880" marT="91440" marB="91440"/>
                </a:tc>
                <a:extLst>
                  <a:ext uri="{0D108BD9-81ED-4DB2-BD59-A6C34878D82A}">
                    <a16:rowId xmlns:a16="http://schemas.microsoft.com/office/drawing/2014/main" val="3623131278"/>
                  </a:ext>
                </a:extLst>
              </a:tr>
              <a:tr h="706130">
                <a:tc>
                  <a:txBody>
                    <a:bodyPr/>
                    <a:lstStyle/>
                    <a:p>
                      <a:r>
                        <a:rPr lang="ar-OM" sz="3600" dirty="0"/>
                        <a:t>0</a:t>
                      </a:r>
                      <a:endParaRPr lang="en-US" sz="3600" dirty="0"/>
                    </a:p>
                  </a:txBody>
                  <a:tcPr marL="182880" marR="182880" marT="91440" marB="91440"/>
                </a:tc>
                <a:tc>
                  <a:txBody>
                    <a:bodyPr/>
                    <a:lstStyle/>
                    <a:p>
                      <a:r>
                        <a:rPr lang="ar-OM" sz="3600" dirty="0"/>
                        <a:t>1</a:t>
                      </a:r>
                      <a:endParaRPr lang="en-US" sz="3600" dirty="0"/>
                    </a:p>
                  </a:txBody>
                  <a:tcPr marL="182880" marR="182880" marT="91440" marB="91440"/>
                </a:tc>
                <a:tc>
                  <a:txBody>
                    <a:bodyPr/>
                    <a:lstStyle/>
                    <a:p>
                      <a:r>
                        <a:rPr lang="ar-OM" sz="3600" dirty="0"/>
                        <a:t>0</a:t>
                      </a:r>
                      <a:endParaRPr lang="en-US" sz="3600" dirty="0"/>
                    </a:p>
                  </a:txBody>
                  <a:tcPr marL="182880" marR="182880" marT="91440" marB="91440"/>
                </a:tc>
                <a:tc>
                  <a:txBody>
                    <a:bodyPr/>
                    <a:lstStyle/>
                    <a:p>
                      <a:r>
                        <a:rPr lang="ar-OM" sz="3600" dirty="0"/>
                        <a:t>1</a:t>
                      </a:r>
                      <a:endParaRPr lang="en-US" sz="3600" dirty="0"/>
                    </a:p>
                  </a:txBody>
                  <a:tcPr marL="182880" marR="182880" marT="91440" marB="91440"/>
                </a:tc>
                <a:tc>
                  <a:txBody>
                    <a:bodyPr/>
                    <a:lstStyle/>
                    <a:p>
                      <a:r>
                        <a:rPr lang="ar-OM" sz="3600" dirty="0"/>
                        <a:t>70</a:t>
                      </a:r>
                      <a:endParaRPr lang="en-US" sz="3600" dirty="0"/>
                    </a:p>
                  </a:txBody>
                  <a:tcPr marL="182880" marR="182880" marT="91440" marB="91440"/>
                </a:tc>
                <a:tc>
                  <a:txBody>
                    <a:bodyPr/>
                    <a:lstStyle/>
                    <a:p>
                      <a:r>
                        <a:rPr lang="ar-OM" sz="3600" dirty="0"/>
                        <a:t>5</a:t>
                      </a:r>
                      <a:endParaRPr lang="en-US" sz="3600" dirty="0"/>
                    </a:p>
                  </a:txBody>
                  <a:tcPr marL="182880" marR="182880" marT="91440" marB="91440"/>
                </a:tc>
                <a:extLst>
                  <a:ext uri="{0D108BD9-81ED-4DB2-BD59-A6C34878D82A}">
                    <a16:rowId xmlns:a16="http://schemas.microsoft.com/office/drawing/2014/main" val="3461139719"/>
                  </a:ext>
                </a:extLst>
              </a:tr>
              <a:tr h="706130">
                <a:tc>
                  <a:txBody>
                    <a:bodyPr/>
                    <a:lstStyle/>
                    <a:p>
                      <a:r>
                        <a:rPr lang="ar-OM" sz="3600" dirty="0"/>
                        <a:t>1</a:t>
                      </a:r>
                      <a:endParaRPr lang="en-US" sz="3600" dirty="0"/>
                    </a:p>
                  </a:txBody>
                  <a:tcPr marL="182880" marR="182880" marT="91440" marB="91440"/>
                </a:tc>
                <a:tc>
                  <a:txBody>
                    <a:bodyPr/>
                    <a:lstStyle/>
                    <a:p>
                      <a:r>
                        <a:rPr lang="ar-OM" sz="3600" dirty="0"/>
                        <a:t>0</a:t>
                      </a:r>
                      <a:endParaRPr lang="en-US" sz="3600" dirty="0"/>
                    </a:p>
                  </a:txBody>
                  <a:tcPr marL="182880" marR="182880" marT="91440" marB="91440"/>
                </a:tc>
                <a:tc>
                  <a:txBody>
                    <a:bodyPr/>
                    <a:lstStyle/>
                    <a:p>
                      <a:r>
                        <a:rPr lang="ar-OM" sz="3600" dirty="0"/>
                        <a:t>0</a:t>
                      </a:r>
                      <a:endParaRPr lang="en-US" sz="3600" dirty="0"/>
                    </a:p>
                  </a:txBody>
                  <a:tcPr marL="182880" marR="182880" marT="91440" marB="91440"/>
                </a:tc>
                <a:tc>
                  <a:txBody>
                    <a:bodyPr/>
                    <a:lstStyle/>
                    <a:p>
                      <a:r>
                        <a:rPr lang="ar-OM" sz="3600" dirty="0"/>
                        <a:t>1</a:t>
                      </a:r>
                      <a:endParaRPr lang="en-US" sz="3600" dirty="0"/>
                    </a:p>
                  </a:txBody>
                  <a:tcPr marL="182880" marR="182880" marT="91440" marB="91440"/>
                </a:tc>
                <a:tc>
                  <a:txBody>
                    <a:bodyPr/>
                    <a:lstStyle/>
                    <a:p>
                      <a:r>
                        <a:rPr lang="ar-OM" sz="3600" dirty="0"/>
                        <a:t>60</a:t>
                      </a:r>
                      <a:endParaRPr lang="en-US" sz="3600" dirty="0"/>
                    </a:p>
                  </a:txBody>
                  <a:tcPr marL="182880" marR="182880" marT="91440" marB="91440"/>
                </a:tc>
                <a:tc>
                  <a:txBody>
                    <a:bodyPr/>
                    <a:lstStyle/>
                    <a:p>
                      <a:r>
                        <a:rPr lang="ar-OM" sz="3600" dirty="0"/>
                        <a:t>6</a:t>
                      </a:r>
                      <a:endParaRPr lang="en-US" sz="3600" dirty="0"/>
                    </a:p>
                  </a:txBody>
                  <a:tcPr marL="182880" marR="182880" marT="91440" marB="91440"/>
                </a:tc>
                <a:extLst>
                  <a:ext uri="{0D108BD9-81ED-4DB2-BD59-A6C34878D82A}">
                    <a16:rowId xmlns:a16="http://schemas.microsoft.com/office/drawing/2014/main" val="161811556"/>
                  </a:ext>
                </a:extLst>
              </a:tr>
              <a:tr h="706130">
                <a:tc>
                  <a:txBody>
                    <a:bodyPr/>
                    <a:lstStyle/>
                    <a:p>
                      <a:r>
                        <a:rPr lang="ar-OM" sz="3600" dirty="0"/>
                        <a:t>1</a:t>
                      </a:r>
                      <a:endParaRPr lang="en-US" sz="3600" dirty="0"/>
                    </a:p>
                  </a:txBody>
                  <a:tcPr marL="182880" marR="182880" marT="91440" marB="91440"/>
                </a:tc>
                <a:tc>
                  <a:txBody>
                    <a:bodyPr/>
                    <a:lstStyle/>
                    <a:p>
                      <a:r>
                        <a:rPr lang="ar-OM" sz="3600" dirty="0"/>
                        <a:t>0</a:t>
                      </a:r>
                      <a:endParaRPr lang="en-US" sz="3600" dirty="0"/>
                    </a:p>
                  </a:txBody>
                  <a:tcPr marL="182880" marR="182880" marT="91440" marB="91440"/>
                </a:tc>
                <a:tc>
                  <a:txBody>
                    <a:bodyPr/>
                    <a:lstStyle/>
                    <a:p>
                      <a:r>
                        <a:rPr lang="ar-OM" sz="3600" dirty="0"/>
                        <a:t>0</a:t>
                      </a:r>
                      <a:endParaRPr lang="en-US" sz="3600" dirty="0"/>
                    </a:p>
                  </a:txBody>
                  <a:tcPr marL="182880" marR="182880" marT="91440" marB="91440"/>
                </a:tc>
                <a:tc>
                  <a:txBody>
                    <a:bodyPr/>
                    <a:lstStyle/>
                    <a:p>
                      <a:r>
                        <a:rPr lang="ar-OM" sz="3600" dirty="0"/>
                        <a:t>1</a:t>
                      </a:r>
                      <a:endParaRPr lang="en-US" sz="3600" dirty="0"/>
                    </a:p>
                  </a:txBody>
                  <a:tcPr marL="182880" marR="182880" marT="91440" marB="91440"/>
                </a:tc>
                <a:tc>
                  <a:txBody>
                    <a:bodyPr/>
                    <a:lstStyle/>
                    <a:p>
                      <a:r>
                        <a:rPr lang="ar-OM" sz="3600" dirty="0"/>
                        <a:t>60</a:t>
                      </a:r>
                      <a:endParaRPr lang="en-US" sz="3600" dirty="0"/>
                    </a:p>
                  </a:txBody>
                  <a:tcPr marL="182880" marR="182880" marT="91440" marB="91440"/>
                </a:tc>
                <a:tc>
                  <a:txBody>
                    <a:bodyPr/>
                    <a:lstStyle/>
                    <a:p>
                      <a:r>
                        <a:rPr lang="ar-OM" sz="3600" dirty="0"/>
                        <a:t>7</a:t>
                      </a:r>
                      <a:endParaRPr lang="en-US" sz="3600" dirty="0"/>
                    </a:p>
                  </a:txBody>
                  <a:tcPr marL="182880" marR="182880" marT="91440" marB="91440"/>
                </a:tc>
                <a:extLst>
                  <a:ext uri="{0D108BD9-81ED-4DB2-BD59-A6C34878D82A}">
                    <a16:rowId xmlns:a16="http://schemas.microsoft.com/office/drawing/2014/main" val="3959529916"/>
                  </a:ext>
                </a:extLst>
              </a:tr>
              <a:tr h="706130">
                <a:tc>
                  <a:txBody>
                    <a:bodyPr/>
                    <a:lstStyle/>
                    <a:p>
                      <a:r>
                        <a:rPr lang="ar-OM" sz="3600" dirty="0"/>
                        <a:t>0</a:t>
                      </a:r>
                      <a:endParaRPr lang="en-US" sz="3600" dirty="0"/>
                    </a:p>
                  </a:txBody>
                  <a:tcPr marL="182880" marR="182880" marT="91440" marB="91440"/>
                </a:tc>
                <a:tc>
                  <a:txBody>
                    <a:bodyPr/>
                    <a:lstStyle/>
                    <a:p>
                      <a:r>
                        <a:rPr lang="ar-OM" sz="3600" dirty="0"/>
                        <a:t>0</a:t>
                      </a:r>
                      <a:endParaRPr lang="en-US" sz="3600" dirty="0"/>
                    </a:p>
                  </a:txBody>
                  <a:tcPr marL="182880" marR="182880" marT="91440" marB="91440"/>
                </a:tc>
                <a:tc>
                  <a:txBody>
                    <a:bodyPr/>
                    <a:lstStyle/>
                    <a:p>
                      <a:r>
                        <a:rPr lang="ar-OM" sz="3600" dirty="0"/>
                        <a:t>1</a:t>
                      </a:r>
                      <a:endParaRPr lang="en-US" sz="3600" dirty="0"/>
                    </a:p>
                  </a:txBody>
                  <a:tcPr marL="182880" marR="182880" marT="91440" marB="91440"/>
                </a:tc>
                <a:tc>
                  <a:txBody>
                    <a:bodyPr/>
                    <a:lstStyle/>
                    <a:p>
                      <a:r>
                        <a:rPr lang="ar-OM" sz="3600" dirty="0"/>
                        <a:t>1</a:t>
                      </a:r>
                      <a:endParaRPr lang="en-US" sz="3600" dirty="0"/>
                    </a:p>
                  </a:txBody>
                  <a:tcPr marL="182880" marR="182880" marT="91440" marB="91440"/>
                </a:tc>
                <a:tc>
                  <a:txBody>
                    <a:bodyPr/>
                    <a:lstStyle/>
                    <a:p>
                      <a:r>
                        <a:rPr lang="ar-OM" sz="3600" dirty="0"/>
                        <a:t>50</a:t>
                      </a:r>
                      <a:endParaRPr lang="en-US" sz="3600" dirty="0"/>
                    </a:p>
                  </a:txBody>
                  <a:tcPr marL="182880" marR="182880" marT="91440" marB="91440"/>
                </a:tc>
                <a:tc>
                  <a:txBody>
                    <a:bodyPr/>
                    <a:lstStyle/>
                    <a:p>
                      <a:r>
                        <a:rPr lang="ar-OM" sz="3600" dirty="0"/>
                        <a:t>8</a:t>
                      </a:r>
                      <a:endParaRPr lang="en-US" sz="3600" dirty="0"/>
                    </a:p>
                  </a:txBody>
                  <a:tcPr marL="182880" marR="182880" marT="91440" marB="91440"/>
                </a:tc>
                <a:extLst>
                  <a:ext uri="{0D108BD9-81ED-4DB2-BD59-A6C34878D82A}">
                    <a16:rowId xmlns:a16="http://schemas.microsoft.com/office/drawing/2014/main" val="2482488075"/>
                  </a:ext>
                </a:extLst>
              </a:tr>
              <a:tr h="1105495">
                <a:tc>
                  <a:txBody>
                    <a:bodyPr/>
                    <a:lstStyle/>
                    <a:p>
                      <a:r>
                        <a:rPr lang="ar-OM" sz="3600" dirty="0"/>
                        <a:t>0</a:t>
                      </a:r>
                      <a:endParaRPr lang="en-US" sz="3600" dirty="0"/>
                    </a:p>
                  </a:txBody>
                  <a:tcPr marL="182880" marR="182880" marT="91440" marB="91440"/>
                </a:tc>
                <a:tc>
                  <a:txBody>
                    <a:bodyPr/>
                    <a:lstStyle/>
                    <a:p>
                      <a:r>
                        <a:rPr lang="ar-OM" sz="3600" dirty="0"/>
                        <a:t>1</a:t>
                      </a:r>
                      <a:endParaRPr lang="en-US" sz="3600" dirty="0"/>
                    </a:p>
                  </a:txBody>
                  <a:tcPr marL="182880" marR="182880" marT="91440" marB="91440"/>
                </a:tc>
                <a:tc>
                  <a:txBody>
                    <a:bodyPr/>
                    <a:lstStyle/>
                    <a:p>
                      <a:r>
                        <a:rPr lang="ar-OM" sz="3600" dirty="0"/>
                        <a:t>1</a:t>
                      </a:r>
                      <a:endParaRPr lang="en-US" sz="3600" dirty="0"/>
                    </a:p>
                  </a:txBody>
                  <a:tcPr marL="182880" marR="182880" marT="91440" marB="91440"/>
                </a:tc>
                <a:tc>
                  <a:txBody>
                    <a:bodyPr/>
                    <a:lstStyle/>
                    <a:p>
                      <a:r>
                        <a:rPr lang="ar-OM" sz="3600" dirty="0"/>
                        <a:t>1</a:t>
                      </a:r>
                      <a:endParaRPr lang="en-US" sz="3600" dirty="0"/>
                    </a:p>
                  </a:txBody>
                  <a:tcPr marL="182880" marR="182880" marT="91440" marB="91440"/>
                </a:tc>
                <a:tc>
                  <a:txBody>
                    <a:bodyPr/>
                    <a:lstStyle/>
                    <a:p>
                      <a:r>
                        <a:rPr lang="ar-OM" sz="3600" dirty="0"/>
                        <a:t>50</a:t>
                      </a:r>
                      <a:endParaRPr lang="en-US" sz="3600" dirty="0"/>
                    </a:p>
                  </a:txBody>
                  <a:tcPr marL="182880" marR="182880" marT="91440" marB="91440"/>
                </a:tc>
                <a:tc>
                  <a:txBody>
                    <a:bodyPr/>
                    <a:lstStyle/>
                    <a:p>
                      <a:r>
                        <a:rPr lang="ar-OM" sz="3600" dirty="0"/>
                        <a:t>9</a:t>
                      </a:r>
                      <a:endParaRPr lang="en-US" sz="3600" dirty="0"/>
                    </a:p>
                  </a:txBody>
                  <a:tcPr marL="182880" marR="182880" marT="91440" marB="91440"/>
                </a:tc>
                <a:extLst>
                  <a:ext uri="{0D108BD9-81ED-4DB2-BD59-A6C34878D82A}">
                    <a16:rowId xmlns:a16="http://schemas.microsoft.com/office/drawing/2014/main" val="3594348040"/>
                  </a:ext>
                </a:extLst>
              </a:tr>
              <a:tr h="1105495">
                <a:tc>
                  <a:txBody>
                    <a:bodyPr/>
                    <a:lstStyle/>
                    <a:p>
                      <a:r>
                        <a:rPr lang="ar-OM" sz="3200" dirty="0"/>
                        <a:t>0</a:t>
                      </a:r>
                      <a:endParaRPr lang="en-US" sz="3200" dirty="0"/>
                    </a:p>
                  </a:txBody>
                  <a:tcPr marL="182880" marR="182880" marT="91440" marB="91440"/>
                </a:tc>
                <a:tc>
                  <a:txBody>
                    <a:bodyPr/>
                    <a:lstStyle/>
                    <a:p>
                      <a:r>
                        <a:rPr lang="ar-OM" sz="3200" dirty="0"/>
                        <a:t>0</a:t>
                      </a:r>
                      <a:endParaRPr lang="en-US" sz="3200" dirty="0"/>
                    </a:p>
                  </a:txBody>
                  <a:tcPr marL="182880" marR="182880" marT="91440" marB="91440"/>
                </a:tc>
                <a:tc>
                  <a:txBody>
                    <a:bodyPr/>
                    <a:lstStyle/>
                    <a:p>
                      <a:r>
                        <a:rPr lang="ar-OM" sz="3200" dirty="0"/>
                        <a:t>1</a:t>
                      </a:r>
                      <a:endParaRPr lang="en-US" sz="3200" dirty="0"/>
                    </a:p>
                  </a:txBody>
                  <a:tcPr marL="182880" marR="182880" marT="91440" marB="91440"/>
                </a:tc>
                <a:tc>
                  <a:txBody>
                    <a:bodyPr/>
                    <a:lstStyle/>
                    <a:p>
                      <a:r>
                        <a:rPr lang="ar-OM" sz="3200" dirty="0"/>
                        <a:t>0</a:t>
                      </a:r>
                      <a:endParaRPr lang="en-US" sz="3200" dirty="0"/>
                    </a:p>
                  </a:txBody>
                  <a:tcPr marL="182880" marR="182880" marT="91440" marB="91440"/>
                </a:tc>
                <a:tc>
                  <a:txBody>
                    <a:bodyPr/>
                    <a:lstStyle/>
                    <a:p>
                      <a:r>
                        <a:rPr lang="ar-OM" sz="3200" dirty="0"/>
                        <a:t>40</a:t>
                      </a:r>
                      <a:endParaRPr lang="en-US" sz="3200" dirty="0"/>
                    </a:p>
                  </a:txBody>
                  <a:tcPr marL="182880" marR="182880" marT="91440" marB="91440"/>
                </a:tc>
                <a:tc>
                  <a:txBody>
                    <a:bodyPr/>
                    <a:lstStyle/>
                    <a:p>
                      <a:r>
                        <a:rPr lang="ar-OM" sz="3200" dirty="0"/>
                        <a:t>10</a:t>
                      </a:r>
                      <a:endParaRPr lang="en-US" sz="3200" dirty="0"/>
                    </a:p>
                  </a:txBody>
                  <a:tcPr marL="182880" marR="182880" marT="91440" marB="91440"/>
                </a:tc>
                <a:extLst>
                  <a:ext uri="{0D108BD9-81ED-4DB2-BD59-A6C34878D82A}">
                    <a16:rowId xmlns:a16="http://schemas.microsoft.com/office/drawing/2014/main" val="2696132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59114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OM" sz="5600" b="1" dirty="0">
                <a:solidFill>
                  <a:srgbClr val="F15A26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حساب معامل التمييز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ar-OM" sz="5600" dirty="0">
                <a:solidFill>
                  <a:srgbClr val="002060"/>
                </a:solidFill>
              </a:rPr>
              <a:t>في معامل التمييز نركز على أعلى الطلبة (27%) وأقل الطلبة (27%). ونضرب ذلك في عدد الطلبة الكلي. تكون المعادلة في المثال السابق</a:t>
            </a:r>
          </a:p>
          <a:p>
            <a:pPr marL="0" indent="0" algn="ctr">
              <a:buNone/>
            </a:pPr>
            <a:r>
              <a:rPr lang="en-US" sz="5600" dirty="0">
                <a:solidFill>
                  <a:srgbClr val="002060"/>
                </a:solidFill>
              </a:rPr>
              <a:t>0.27(10)=2.7</a:t>
            </a:r>
            <a:r>
              <a:rPr lang="ar-OM" sz="5600" dirty="0">
                <a:solidFill>
                  <a:srgbClr val="002060"/>
                </a:solidFill>
              </a:rPr>
              <a:t> نقرب الناتج الى 3</a:t>
            </a:r>
            <a:endParaRPr lang="en-US" sz="5600" dirty="0">
              <a:solidFill>
                <a:srgbClr val="002060"/>
              </a:solidFill>
            </a:endParaRPr>
          </a:p>
          <a:p>
            <a:pPr algn="l" rtl="0"/>
            <a:r>
              <a:rPr lang="en-US" sz="5600" dirty="0">
                <a:solidFill>
                  <a:srgbClr val="002060"/>
                </a:solidFill>
              </a:rPr>
              <a:t>D.p1= (2-2)\3= 0</a:t>
            </a:r>
          </a:p>
          <a:p>
            <a:pPr algn="l" rtl="0"/>
            <a:r>
              <a:rPr lang="en-US" sz="5600" dirty="0">
                <a:solidFill>
                  <a:srgbClr val="002060"/>
                </a:solidFill>
              </a:rPr>
              <a:t>D.p2= (0-3)\3=-1</a:t>
            </a:r>
          </a:p>
          <a:p>
            <a:pPr algn="l" rtl="0"/>
            <a:r>
              <a:rPr lang="en-US" sz="5600" dirty="0">
                <a:solidFill>
                  <a:srgbClr val="002060"/>
                </a:solidFill>
              </a:rPr>
              <a:t>D.p3= (3-1)\3= 0.67</a:t>
            </a:r>
          </a:p>
          <a:p>
            <a:pPr algn="l" rtl="0"/>
            <a:r>
              <a:rPr lang="en-US" sz="5600" dirty="0">
                <a:solidFill>
                  <a:srgbClr val="002060"/>
                </a:solidFill>
              </a:rPr>
              <a:t>D.p4= (3-0)\3= 1</a:t>
            </a:r>
          </a:p>
        </p:txBody>
      </p:sp>
    </p:spTree>
    <p:extLst>
      <p:ext uri="{BB962C8B-B14F-4D97-AF65-F5344CB8AC3E}">
        <p14:creationId xmlns:p14="http://schemas.microsoft.com/office/powerpoint/2010/main" val="16297835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OM" sz="5600" b="1" dirty="0">
                <a:solidFill>
                  <a:srgbClr val="F15A26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تفسير معامل التمييز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ar-OM" sz="5600" dirty="0">
                <a:solidFill>
                  <a:srgbClr val="002060"/>
                </a:solidFill>
              </a:rPr>
              <a:t>الفقرة 3 معامل تمييزها </a:t>
            </a:r>
            <a:r>
              <a:rPr lang="en-US" sz="5600" dirty="0">
                <a:solidFill>
                  <a:srgbClr val="002060"/>
                </a:solidFill>
              </a:rPr>
              <a:t>0.67</a:t>
            </a:r>
            <a:r>
              <a:rPr lang="ar-OM" sz="5600" dirty="0">
                <a:solidFill>
                  <a:srgbClr val="002060"/>
                </a:solidFill>
              </a:rPr>
              <a:t> يعني أن معظم الاجابات الصحيحة جاءت من الفئة العليا من الطلبة. فسر</a:t>
            </a:r>
          </a:p>
          <a:p>
            <a:pPr algn="just"/>
            <a:r>
              <a:rPr lang="ar-OM" sz="5600" dirty="0">
                <a:solidFill>
                  <a:srgbClr val="002060"/>
                </a:solidFill>
              </a:rPr>
              <a:t>الفقرة 4 معامل تمييزها 1، وهو تمييز تام ويعني أنها استطاعت ان تميز بين الطلبة بشكل تام، وهذه يجب الاكثار منها.</a:t>
            </a:r>
          </a:p>
          <a:p>
            <a:pPr algn="just"/>
            <a:r>
              <a:rPr lang="ar-OM" sz="5600" dirty="0">
                <a:solidFill>
                  <a:srgbClr val="002060"/>
                </a:solidFill>
              </a:rPr>
              <a:t>الفقرة 1 معامل تمييزها صفر، ما يعني عدم وجود قدرة تمييزية لها. فسر</a:t>
            </a:r>
          </a:p>
          <a:p>
            <a:pPr algn="just"/>
            <a:r>
              <a:rPr lang="ar-OM" sz="5600" dirty="0">
                <a:solidFill>
                  <a:srgbClr val="002060"/>
                </a:solidFill>
              </a:rPr>
              <a:t>الفقرة 2 معامل تمييزها </a:t>
            </a:r>
            <a:r>
              <a:rPr lang="en-US" sz="5600" dirty="0">
                <a:solidFill>
                  <a:srgbClr val="002060"/>
                </a:solidFill>
              </a:rPr>
              <a:t>-1</a:t>
            </a:r>
            <a:r>
              <a:rPr lang="ar-OM" sz="5600" dirty="0">
                <a:solidFill>
                  <a:srgbClr val="002060"/>
                </a:solidFill>
              </a:rPr>
              <a:t>، ويعني تمييز سلبي. كيف يمكن تفسير ذلك؟</a:t>
            </a:r>
            <a:endParaRPr lang="en-US" sz="5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13895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796632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84C9028AC645B41B93A8B5BA581E06F" ma:contentTypeVersion="1" ma:contentTypeDescription="Create a new document." ma:contentTypeScope="" ma:versionID="65cb80254991264212f9b65a85f88121">
  <xsd:schema xmlns:xsd="http://www.w3.org/2001/XMLSchema" xmlns:xs="http://www.w3.org/2001/XMLSchema" xmlns:p="http://schemas.microsoft.com/office/2006/metadata/properties" xmlns:ns2="59bf9aa0-f2f8-418d-bdc8-51d0e8cd025b" targetNamespace="http://schemas.microsoft.com/office/2006/metadata/properties" ma:root="true" ma:fieldsID="eb42c626ef4ebd82b4c328c03471f6b4" ns2:_="">
    <xsd:import namespace="59bf9aa0-f2f8-418d-bdc8-51d0e8cd025b"/>
    <xsd:element name="properties">
      <xsd:complexType>
        <xsd:sequence>
          <xsd:element name="documentManagement">
            <xsd:complexType>
              <xsd:all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9bf9aa0-f2f8-418d-bdc8-51d0e8cd025b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8C35AA0-69B8-44DD-AA1B-CEB873A61A4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9bf9aa0-f2f8-418d-bdc8-51d0e8cd025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1EB3FA9-215E-4B89-89C0-819DF85A7AB1}">
  <ds:schemaRefs>
    <ds:schemaRef ds:uri="http://schemas.microsoft.com/office/2006/metadata/properties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http://purl.org/dc/terms/"/>
    <ds:schemaRef ds:uri="http://purl.org/dc/elements/1.1/"/>
    <ds:schemaRef ds:uri="http://schemas.microsoft.com/office/infopath/2007/PartnerControls"/>
    <ds:schemaRef ds:uri="59bf9aa0-f2f8-418d-bdc8-51d0e8cd025b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87A18668-4A2E-429B-BC42-FCE2FEE43A9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548</TotalTime>
  <Words>421</Words>
  <Application>Microsoft Office PowerPoint</Application>
  <PresentationFormat>Custom</PresentationFormat>
  <Paragraphs>101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Cambria Math</vt:lpstr>
      <vt:lpstr>Simplified Arabic</vt:lpstr>
      <vt:lpstr>Office Theme</vt:lpstr>
      <vt:lpstr>معاملا الصعوبة والتمييز 1</vt:lpstr>
      <vt:lpstr>تحليل فقرات الاختبار</vt:lpstr>
      <vt:lpstr>معامل الصعوبة</vt:lpstr>
      <vt:lpstr>معامل التمييز</vt:lpstr>
      <vt:lpstr>احسب معامل الصعوبة ومعامل التمييز لقيم الجدول </vt:lpstr>
      <vt:lpstr>حساب معامل التمييز</vt:lpstr>
      <vt:lpstr>تفسير معامل التمييز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Amina Abdulaziz Al. Shizawi</dc:creator>
  <cp:lastModifiedBy>Mohammed Talib Musallam Al. Kiyumi</cp:lastModifiedBy>
  <cp:revision>57</cp:revision>
  <dcterms:created xsi:type="dcterms:W3CDTF">2015-08-04T05:55:31Z</dcterms:created>
  <dcterms:modified xsi:type="dcterms:W3CDTF">2023-02-24T10:26:56Z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0x010100684C9028AC645B41B93A8B5BA581E06F</vt:lpwstr>
  </property>
</Properties>
</file>